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  <p:embeddedFont>
      <p:font typeface="Fira Sans Extra Condensed"/>
      <p:regular r:id="rId47"/>
      <p:bold r:id="rId48"/>
      <p:italic r:id="rId49"/>
      <p:boldItalic r:id="rId50"/>
    </p:embeddedFont>
    <p:embeddedFont>
      <p:font typeface="Fira Sans Extra Condensed SemiBol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2B9B43-0F39-4439-915E-A453F08BA8F2}">
  <a:tblStyle styleId="{BE2B9B43-0F39-4439-915E-A453F08BA8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Mono-bold.fntdata"/><Relationship Id="rId43" Type="http://schemas.openxmlformats.org/officeDocument/2006/relationships/font" Target="fonts/RobotoMono-regular.fntdata"/><Relationship Id="rId46" Type="http://schemas.openxmlformats.org/officeDocument/2006/relationships/font" Target="fonts/RobotoMono-boldItalic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-bold.fntdata"/><Relationship Id="rId47" Type="http://schemas.openxmlformats.org/officeDocument/2006/relationships/font" Target="fonts/FiraSansExtraCondensed-regular.fntdata"/><Relationship Id="rId49" Type="http://schemas.openxmlformats.org/officeDocument/2006/relationships/font" Target="fonts/FiraSansExtra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SemiBold-regular.fntdata"/><Relationship Id="rId50" Type="http://schemas.openxmlformats.org/officeDocument/2006/relationships/font" Target="fonts/FiraSansExtraCondensed-boldItalic.fntdata"/><Relationship Id="rId53" Type="http://schemas.openxmlformats.org/officeDocument/2006/relationships/font" Target="fonts/FiraSansExtraCondensedSemiBold-italic.fntdata"/><Relationship Id="rId52" Type="http://schemas.openxmlformats.org/officeDocument/2006/relationships/font" Target="fonts/FiraSansExtraCondensed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FiraSansExtraCondensed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456a83c9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456a83c9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456a83c9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456a83c9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456a83c9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456a83c9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456a83c9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456a83c9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456a83c9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456a83c9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4536e59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4536e59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4536e59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4536e59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4536e59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4536e59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4536e59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4536e59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4536e59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4536e59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a450708f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a450708f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456a83c9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456a83c9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450708fa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450708fa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450708fa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450708fa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456a83c9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456a83c9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dd6630c9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dd6630c9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450708fa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450708fa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456a83c9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456a83c9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456a83c9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456a83c9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456a83c9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456a83c9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456a83c9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456a83c9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a450708f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a450708f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ea7e0aa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ea7e0aa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4536e59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a4536e59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4536e59b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4536e59b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456a83c9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a456a83c9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450708fa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450708fa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456a83c9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456a83c9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456a83c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456a83c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450708f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450708f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456a83c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456a83c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456a83c9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456a83c9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xofop.ipac.caltech.edu/tess/" TargetMode="External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3"/>
          <p:cNvSpPr txBox="1"/>
          <p:nvPr>
            <p:ph type="ctrTitle"/>
          </p:nvPr>
        </p:nvSpPr>
        <p:spPr>
          <a:xfrm>
            <a:off x="231850" y="181625"/>
            <a:ext cx="92013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lt1"/>
                </a:solidFill>
              </a:rPr>
              <a:t>Q1 Machine Learning Project:</a:t>
            </a:r>
            <a:endParaRPr sz="36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chemeClr val="lt1"/>
                </a:solidFill>
              </a:rPr>
              <a:t>Prediction of Confirmed Status of Detected Exoplanet Candidates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44" name="Google Shape;44;p13"/>
          <p:cNvSpPr txBox="1"/>
          <p:nvPr>
            <p:ph type="ctrTitle"/>
          </p:nvPr>
        </p:nvSpPr>
        <p:spPr>
          <a:xfrm>
            <a:off x="4138375" y="4318175"/>
            <a:ext cx="52395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D28E"/>
                </a:solidFill>
              </a:rPr>
              <a:t>Alan Zhu and Leonardo Valli</a:t>
            </a:r>
            <a:endParaRPr sz="4100">
              <a:solidFill>
                <a:srgbClr val="FFD28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rgbClr val="FFD28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- Handling Missing Values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457200" y="1027125"/>
            <a:ext cx="82296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Initially had 39072 missing values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</a:t>
            </a:r>
            <a:r>
              <a:rPr lang="en" sz="1700"/>
              <a:t>emove columns with &gt;75% missing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Stellar Metallicity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Fill in with mean for columns with 0%&lt;missing&lt;75%</a:t>
            </a:r>
            <a:endParaRPr sz="17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975" y="4503100"/>
            <a:ext cx="704825" cy="7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174" y="4554928"/>
            <a:ext cx="547776" cy="60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7349" y="2301900"/>
            <a:ext cx="5569300" cy="26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- Normalization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457200" y="1027125"/>
            <a:ext cx="8229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Z-score normalization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Presence of outliers</a:t>
            </a:r>
            <a:endParaRPr sz="170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975" y="4503100"/>
            <a:ext cx="704825" cy="7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174" y="4554928"/>
            <a:ext cx="547776" cy="60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975" y="2017025"/>
            <a:ext cx="6863000" cy="19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57200" y="6105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Preprocessing - Train test split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57200" y="1247950"/>
            <a:ext cx="8229600" cy="3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Train-test-validation split: 70% / 15% / 15%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Stratified Random Sampling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Ended up using </a:t>
            </a:r>
            <a:r>
              <a:rPr i="1" lang="en" sz="1700"/>
              <a:t>k</a:t>
            </a:r>
            <a:r>
              <a:rPr lang="en" sz="1700"/>
              <a:t>-fold cross validation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Weka doesn’t support train-test-validation split</a:t>
            </a:r>
            <a:endParaRPr sz="1700"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1922200"/>
            <a:ext cx="78771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975" y="4503100"/>
            <a:ext cx="704825" cy="7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1174" y="4554928"/>
            <a:ext cx="547776" cy="60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049" y="1172250"/>
            <a:ext cx="1683425" cy="379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 when Weka didn’t take our validation set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100" y="1723525"/>
            <a:ext cx="2627200" cy="2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83375" y="15404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L Emoji Free Stock Photo - Public Domain Pictures" id="149" name="Google Shape;14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0399" y="1820999"/>
            <a:ext cx="940200" cy="86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ger Pointing-1574437693 | Free SVG" id="150" name="Google Shape;15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8675" y="2119550"/>
            <a:ext cx="1532475" cy="15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23323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Selection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Pearson Correlation Coefficient</a:t>
            </a:r>
            <a:endParaRPr sz="170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525" y="1113175"/>
            <a:ext cx="3509475" cy="40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00" y="3393600"/>
            <a:ext cx="47434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CFS Subset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457200" y="92580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</a:t>
            </a:r>
            <a:r>
              <a:rPr lang="en" sz="1700"/>
              <a:t>orrelation-based Feature Subset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Evaluates intercorrelation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12 attributes</a:t>
            </a:r>
            <a:endParaRPr sz="1700"/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0" l="33954" r="1320" t="0"/>
          <a:stretch/>
        </p:blipFill>
        <p:spPr>
          <a:xfrm>
            <a:off x="4956025" y="1437525"/>
            <a:ext cx="4187975" cy="37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4">
            <a:alphaModFix/>
          </a:blip>
          <a:srcRect b="0" l="2279" r="1934" t="11488"/>
          <a:stretch/>
        </p:blipFill>
        <p:spPr>
          <a:xfrm>
            <a:off x="1357525" y="1796750"/>
            <a:ext cx="3288300" cy="339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Ratio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Information gain (entropy)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Expected value of information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Probability distribution</a:t>
            </a:r>
            <a:endParaRPr sz="1700"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5" y="3246575"/>
            <a:ext cx="5076725" cy="15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4">
            <a:alphaModFix/>
          </a:blip>
          <a:srcRect b="0" l="0" r="7132" t="0"/>
          <a:stretch/>
        </p:blipFill>
        <p:spPr>
          <a:xfrm>
            <a:off x="5501200" y="1151700"/>
            <a:ext cx="3642800" cy="39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602125" y="4625800"/>
            <a:ext cx="327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(Shannon entropy)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Relief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457200" y="782875"/>
            <a:ext cx="49662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Calculate feature score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Closest same-class and </a:t>
            </a:r>
            <a:r>
              <a:rPr lang="en" sz="1700"/>
              <a:t>different-class neighbors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Association between attribute and class and inter-attribute relationships</a:t>
            </a:r>
            <a:endParaRPr sz="17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0" l="0" r="5473" t="0"/>
          <a:stretch/>
        </p:blipFill>
        <p:spPr>
          <a:xfrm>
            <a:off x="5556750" y="1103750"/>
            <a:ext cx="3587250" cy="40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50" y="2401525"/>
            <a:ext cx="5151650" cy="25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Self-Selected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Planetary characteristics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Stellar characteristics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Significance (depth, SNR)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Number of observations</a:t>
            </a:r>
            <a:endParaRPr sz="1800"/>
          </a:p>
        </p:txBody>
      </p:sp>
      <p:sp>
        <p:nvSpPr>
          <p:cNvPr id="195" name="Google Shape;195;p31"/>
          <p:cNvSpPr txBox="1"/>
          <p:nvPr/>
        </p:nvSpPr>
        <p:spPr>
          <a:xfrm>
            <a:off x="5575200" y="1334025"/>
            <a:ext cx="3568800" cy="3756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Depth (ppm)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Planet Radius (R_Earth)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Planet Insolation 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Planet Equil Temp (K)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Planet SNR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Stellar Eff Temp (K)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Stellar log(g) (cm/s^2)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Stellar Radius (R_Sun)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Stellar Mass (M_Sun)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Time Series Observations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Spectroscopy Observations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Imaging Observations</a:t>
            </a:r>
            <a:endParaRPr sz="2300"/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7056" r="7509" t="63213"/>
          <a:stretch/>
        </p:blipFill>
        <p:spPr>
          <a:xfrm>
            <a:off x="0" y="3489347"/>
            <a:ext cx="5575201" cy="160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541075" y="1322538"/>
            <a:ext cx="49824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73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Exoplanets are planets orbiting stars other than our sun</a:t>
            </a:r>
            <a:endParaRPr sz="2200"/>
          </a:p>
          <a:p>
            <a:pPr indent="-3473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Currently ~5,800 confirmed exoplanets</a:t>
            </a:r>
            <a:endParaRPr sz="2200"/>
          </a:p>
          <a:p>
            <a:pPr indent="-3473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Confirming exoplanet candidates is time-consuming</a:t>
            </a:r>
            <a:endParaRPr sz="2200"/>
          </a:p>
          <a:p>
            <a:pPr indent="-34734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200"/>
              <a:t>Goal: </a:t>
            </a:r>
            <a:r>
              <a:rPr lang="en" sz="2200"/>
              <a:t>Predict confirmed exoplanet status using data about detected exoplanets</a:t>
            </a:r>
            <a:endParaRPr sz="2200"/>
          </a:p>
        </p:txBody>
      </p:sp>
      <p:pic>
        <p:nvPicPr>
          <p:cNvPr id="51" name="Google Shape;51;p14"/>
          <p:cNvPicPr preferRelativeResize="0"/>
          <p:nvPr/>
        </p:nvPicPr>
        <p:blipFill rotWithShape="1">
          <a:blip r:embed="rId3">
            <a:alphaModFix/>
          </a:blip>
          <a:srcRect b="20912" l="26114" r="25263" t="8003"/>
          <a:stretch/>
        </p:blipFill>
        <p:spPr>
          <a:xfrm>
            <a:off x="5523475" y="1348462"/>
            <a:ext cx="3620475" cy="29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13290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457200" y="7618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- OneR</a:t>
            </a:r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212800" y="1880700"/>
            <a:ext cx="6062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 every attribute in the training data: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For every value for that attribute: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For every class value: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 Calculate error for the rule value -&gt; class value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Remember the best performing rule for this value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Remember the best performing rules for this attribute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Final rules = best performing rules from one attribute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301" y="1787225"/>
            <a:ext cx="3064799" cy="22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- NaiveBayes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02400" y="113650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For every class value: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Find percentage of training data that is that class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	For every attribute: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    For every value of that attribute: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	   Calculate likelihood of that class having that value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Classification = max(percentage * likelihoods)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950" y="2796500"/>
            <a:ext cx="3837724" cy="20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- MultilayerPerceptron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048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Initialize random base weights for network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For every instance in the training set: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Make prediction using current weights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Calculate loss (e.g., Mean Squared Error) by comparing prediction to actual class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   For every weight in the NeuralNet: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  Update via gradient descent</a:t>
            </a:r>
            <a:endParaRPr sz="1700"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025" y="2534049"/>
            <a:ext cx="5552976" cy="26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- J48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 rotWithShape="1">
          <a:blip r:embed="rId3">
            <a:alphaModFix/>
          </a:blip>
          <a:srcRect b="3483" l="0" r="0" t="3863"/>
          <a:stretch/>
        </p:blipFill>
        <p:spPr>
          <a:xfrm>
            <a:off x="666354" y="1799675"/>
            <a:ext cx="7811275" cy="22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- RandomForests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For i in range(n):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Create decision tree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For i in range(n): #Classification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Have the i-th decision tree make a prediction on the test instance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Classification = Class with the most votes from the decision trees</a:t>
            </a:r>
            <a:endParaRPr sz="2000"/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387" y="2926125"/>
            <a:ext cx="3769224" cy="18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311700" y="13290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Accuracies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75" y="911375"/>
            <a:ext cx="8673650" cy="37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/>
          <p:nvPr/>
        </p:nvSpPr>
        <p:spPr>
          <a:xfrm>
            <a:off x="6505825" y="3632350"/>
            <a:ext cx="756300" cy="27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Area under ROC Curve</a:t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625" y="1183050"/>
            <a:ext cx="7332750" cy="31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/>
          <p:nvPr/>
        </p:nvSpPr>
        <p:spPr>
          <a:xfrm>
            <a:off x="6298825" y="3528850"/>
            <a:ext cx="477600" cy="22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457200" y="1089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Confusion Matrices</a:t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0" y="615775"/>
            <a:ext cx="2934579" cy="19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938" y="615775"/>
            <a:ext cx="2926131" cy="19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4650" y="615788"/>
            <a:ext cx="2926124" cy="195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7077" y="2707626"/>
            <a:ext cx="2926105" cy="19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8799" y="2707630"/>
            <a:ext cx="2926100" cy="195636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/>
          <p:nvPr/>
        </p:nvSpPr>
        <p:spPr>
          <a:xfrm>
            <a:off x="1465825" y="2629125"/>
            <a:ext cx="3041400" cy="212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565100" y="1057200"/>
            <a:ext cx="8121600" cy="3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Transiting Exoplanet Survey Satellite (TESS) Dataset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61 attributes - identification, position, planet properties, stellar properties, dates.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Class - TESS Follow-Up Working Group Disposition (TFOPWG): Confirmed or rejected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https://exofop.ipac.caltech.edu/tess/</a:t>
            </a:r>
            <a:r>
              <a:rPr lang="en" sz="2200"/>
              <a:t> </a:t>
            </a:r>
            <a:endParaRPr sz="2200"/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300" y="4360613"/>
            <a:ext cx="7061576" cy="75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Precision: 0.866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Recall: 0.873</a:t>
            </a:r>
            <a:endParaRPr/>
          </a:p>
        </p:txBody>
      </p:sp>
      <p:pic>
        <p:nvPicPr>
          <p:cNvPr descr="Smiley Face Vector Art image - Free stock photo - Public Domain ..."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00" y="1225888"/>
            <a:ext cx="2691727" cy="2691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13290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369900" y="926500"/>
            <a:ext cx="8597400" cy="4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model is </a:t>
            </a: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highly accurate (88%)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at predicting confirmed exoplanet status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 be used as a tool to assist astronomers in confirming exoplanets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Selecting priority follow-up observations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Save valuable time: research telescopes, computing clusters, scientists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ML model has been developed for this dataset before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Possible future direction: train a larger neural network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4"/>
          <p:cNvSpPr txBox="1"/>
          <p:nvPr/>
        </p:nvSpPr>
        <p:spPr>
          <a:xfrm>
            <a:off x="2409750" y="4107100"/>
            <a:ext cx="45177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96% accuracy with astronomers’ input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223677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</a:t>
            </a:r>
            <a:r>
              <a:rPr lang="en"/>
              <a:t>your</a:t>
            </a:r>
            <a:r>
              <a:rPr lang="en"/>
              <a:t> attention ;)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Google Shape;63;p1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{BE2B9B43-0F39-4439-915E-A453F08BA8F2}</a:tableStyleId>
              </a:tblPr>
              <a:tblGrid>
                <a:gridCol w="2790625"/>
                <a:gridCol w="5787425"/>
              </a:tblGrid>
              <a:tr h="53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Attribute</a:t>
                      </a:r>
                      <a:endParaRPr b="1"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Meaning</a:t>
                      </a:r>
                      <a:endParaRPr b="1"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</a:tr>
              <a:tr h="8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TOI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TESS Object of Interest number - unique identifier for the exoplanet candidate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</a:tr>
              <a:tr h="8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Planet Orbital Period [days]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Time the planet takes to make a complete orbit around its host star.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</a:tr>
              <a:tr h="8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Planet Transit Depth [ppm]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The relative flux (brightness) decrease caused by the orbiting body transiting in front of the star.	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</a:tr>
              <a:tr h="53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Planet Radius [R_Earth]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Radius of the planet.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</a:tr>
              <a:tr h="53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TESS Magnitude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Brightness of the planet.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</a:tr>
              <a:tr h="53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Stellar Radius [R_Sun]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Radius of the host star.</a:t>
                      </a:r>
                      <a:endParaRPr sz="22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13290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457200" y="1027125"/>
            <a:ext cx="82296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Done in Python using Google Colab</a:t>
            </a:r>
            <a:endParaRPr sz="1700"/>
          </a:p>
        </p:txBody>
      </p:sp>
      <p:pic>
        <p:nvPicPr>
          <p:cNvPr id="76" name="Google Shape;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400" y="3274350"/>
            <a:ext cx="1688850" cy="16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828" y="1494917"/>
            <a:ext cx="2194518" cy="24084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/>
        </p:nvSpPr>
        <p:spPr>
          <a:xfrm>
            <a:off x="3257300" y="1814375"/>
            <a:ext cx="1050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1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476" y="2748575"/>
            <a:ext cx="2937923" cy="195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7150" y="12251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- Instance Removal</a:t>
            </a:r>
            <a:endParaRPr/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457200" y="1027125"/>
            <a:ext cx="82296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</a:t>
            </a:r>
            <a:r>
              <a:rPr lang="en" sz="1700"/>
              <a:t>emove instances of planets with no determined status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7,000 → 2,000 instances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Remove Instances with no class value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975" y="4503100"/>
            <a:ext cx="704825" cy="7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174" y="4554928"/>
            <a:ext cx="547776" cy="60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19575"/>
            <a:ext cx="13239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975" y="3612000"/>
            <a:ext cx="46672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3214" y="2200275"/>
            <a:ext cx="6106885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9"/>
          <p:cNvCxnSpPr>
            <a:stCxn id="89" idx="2"/>
            <a:endCxn id="90" idx="1"/>
          </p:cNvCxnSpPr>
          <p:nvPr/>
        </p:nvCxnSpPr>
        <p:spPr>
          <a:xfrm>
            <a:off x="814388" y="2762525"/>
            <a:ext cx="559500" cy="14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9"/>
          <p:cNvCxnSpPr>
            <a:stCxn id="90" idx="0"/>
            <a:endCxn id="91" idx="2"/>
          </p:cNvCxnSpPr>
          <p:nvPr/>
        </p:nvCxnSpPr>
        <p:spPr>
          <a:xfrm flipH="1" rot="10800000">
            <a:off x="3707600" y="2943300"/>
            <a:ext cx="2279100" cy="6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- Binary Encoding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57200" y="850288"/>
            <a:ext cx="8229600" cy="1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made our class variable binary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Known Planet (KP) and Confirmed Planet (CP) → True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False</a:t>
            </a:r>
            <a:r>
              <a:rPr lang="en" sz="1700"/>
              <a:t> Positive (FP) and False Alarm (FA) → False</a:t>
            </a:r>
            <a:endParaRPr sz="170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975" y="4503100"/>
            <a:ext cx="704825" cy="7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174" y="4554928"/>
            <a:ext cx="547776" cy="60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663" y="1736813"/>
            <a:ext cx="8147030" cy="7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600" y="2441650"/>
            <a:ext cx="34480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- Preliminary Attribute Removal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457200" y="1027125"/>
            <a:ext cx="8229600" cy="18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Attribute removal: remove attributes we no intuitively have no predictive power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Identifiers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Positions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Dates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Error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62 → 22</a:t>
            </a:r>
            <a:endParaRPr sz="17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975" y="4503100"/>
            <a:ext cx="704825" cy="7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174" y="4554928"/>
            <a:ext cx="547776" cy="60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450" y="1549226"/>
            <a:ext cx="3232300" cy="34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275" y="2781700"/>
            <a:ext cx="2701357" cy="22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